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29" autoAdjust="0"/>
  </p:normalViewPr>
  <p:slideViewPr>
    <p:cSldViewPr>
      <p:cViewPr varScale="1">
        <p:scale>
          <a:sx n="56" d="100"/>
          <a:sy n="56" d="100"/>
        </p:scale>
        <p:origin x="107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6A62D9-64ED-4AEF-9CA1-F82D648DAA09}" type="datetimeFigureOut">
              <a:rPr lang="fr-FR" smtClean="0"/>
              <a:pPr/>
              <a:t>02/04/2019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F76537-6288-4422-9E4B-9F48AFBA7CF2}" type="slidenum">
              <a:rPr lang="fr-FR" smtClean="0"/>
              <a:pPr/>
              <a:t>‹N°›</a:t>
            </a:fld>
            <a:endParaRPr lang="fr-FR"/>
          </a:p>
        </p:txBody>
      </p:sp>
    </p:spTree>
    <p:extLst>
      <p:ext uri="{BB962C8B-B14F-4D97-AF65-F5344CB8AC3E}">
        <p14:creationId xmlns:p14="http://schemas.microsoft.com/office/powerpoint/2010/main" val="3987926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6"/>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EC22505-9D13-4098-97BC-17F3ED07518C}" type="datetime1">
              <a:rPr lang="fr-FR" smtClean="0"/>
              <a:pPr/>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4051795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6E231A4-D349-4E60-87B6-0754339FF00A}" type="datetime1">
              <a:rPr lang="fr-FR" smtClean="0"/>
              <a:pPr/>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251864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9"/>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5D0E44-3FD0-4546-AC4F-EAF8DB17BE85}" type="datetime1">
              <a:rPr lang="fr-FR" smtClean="0"/>
              <a:pPr/>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1485545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CC315AE-1BB5-41F4-A970-42B3077F47D9}" type="datetime1">
              <a:rPr lang="fr-FR" smtClean="0"/>
              <a:pPr/>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420762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22F4639-6A2E-4CA9-94F3-67B1AE0F33D4}" type="datetime1">
              <a:rPr lang="fr-FR" smtClean="0"/>
              <a:pPr/>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1048616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CDD2A16-41CC-4DC8-BD62-BA392D8040B0}" type="datetime1">
              <a:rPr lang="fr-FR" smtClean="0"/>
              <a:pPr/>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1149492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0D61631-32A7-403C-A6AB-0689E8B5CF51}" type="datetime1">
              <a:rPr lang="fr-FR" smtClean="0"/>
              <a:pPr/>
              <a:t>02/04/2019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3041474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D4514E6-E933-4B29-AE75-3D325622F068}" type="datetime1">
              <a:rPr lang="fr-FR" smtClean="0"/>
              <a:pPr/>
              <a:t>02/04/2019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904007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096A7C-37DF-4F7B-8CAB-B60D75CBB6A8}" type="datetime1">
              <a:rPr lang="fr-FR" smtClean="0"/>
              <a:pPr/>
              <a:t>02/04/2019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1552586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38C7017-5F10-4DCF-A4F9-B2FDBD8D379C}" type="datetime1">
              <a:rPr lang="fr-FR" smtClean="0"/>
              <a:pPr/>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3480219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1"/>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26F98AF0-C1AE-4103-A0E6-7223B10A7DDE}" type="datetime1">
              <a:rPr lang="fr-FR" smtClean="0"/>
              <a:pPr/>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391A28-407F-45FE-8046-D5DCA13D5184}" type="slidenum">
              <a:rPr lang="fr-FR" smtClean="0"/>
              <a:pPr/>
              <a:t>‹N°›</a:t>
            </a:fld>
            <a:endParaRPr lang="fr-FR"/>
          </a:p>
        </p:txBody>
      </p:sp>
    </p:spTree>
    <p:extLst>
      <p:ext uri="{BB962C8B-B14F-4D97-AF65-F5344CB8AC3E}">
        <p14:creationId xmlns:p14="http://schemas.microsoft.com/office/powerpoint/2010/main" val="213844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22717B-9849-44C6-A922-2A775F01A8DF}" type="datetime1">
              <a:rPr lang="fr-FR" smtClean="0"/>
              <a:pPr/>
              <a:t>02/04/2019</a:t>
            </a:fld>
            <a:endParaRPr lang="fr-FR"/>
          </a:p>
        </p:txBody>
      </p:sp>
      <p:sp>
        <p:nvSpPr>
          <p:cNvPr id="5" name="Espace réservé du pied de page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91A28-407F-45FE-8046-D5DCA13D5184}" type="slidenum">
              <a:rPr lang="fr-FR" smtClean="0"/>
              <a:pPr/>
              <a:t>‹N°›</a:t>
            </a:fld>
            <a:endParaRPr lang="fr-FR"/>
          </a:p>
        </p:txBody>
      </p:sp>
    </p:spTree>
    <p:extLst>
      <p:ext uri="{BB962C8B-B14F-4D97-AF65-F5344CB8AC3E}">
        <p14:creationId xmlns:p14="http://schemas.microsoft.com/office/powerpoint/2010/main" val="4033698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836713"/>
            <a:ext cx="8136904" cy="3744415"/>
          </a:xfrm>
        </p:spPr>
        <p:txBody>
          <a:bodyPr>
            <a:normAutofit fontScale="90000"/>
          </a:bodyPr>
          <a:lstStyle/>
          <a:p>
            <a:pPr algn="l"/>
            <a:r>
              <a:rPr lang="fr-FR" dirty="0" smtClean="0"/>
              <a:t>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La  politique familiale.</a:t>
            </a:r>
            <a:r>
              <a:rPr lang="fr-FR" sz="2000" dirty="0" smtClean="0"/>
              <a:t/>
            </a:r>
            <a:br>
              <a:rPr lang="fr-FR" sz="2000" dirty="0" smtClean="0"/>
            </a:br>
            <a:r>
              <a:rPr lang="fr-FR" sz="2000" b="1" dirty="0" smtClean="0"/>
              <a:t>Ses buts </a:t>
            </a:r>
            <a:br>
              <a:rPr lang="fr-FR" sz="2000" b="1" dirty="0" smtClean="0"/>
            </a:br>
            <a:r>
              <a:rPr lang="fr-FR" sz="2000" dirty="0" smtClean="0"/>
              <a:t>- Assurer la solidarité de la nation à l’égard des familles qui assument la charge d’enfants  au bénéfice de celle-ci.</a:t>
            </a:r>
            <a:br>
              <a:rPr lang="fr-FR" sz="2000" dirty="0" smtClean="0"/>
            </a:br>
            <a:r>
              <a:rPr lang="fr-FR" sz="2000" dirty="0" smtClean="0"/>
              <a:t/>
            </a:r>
            <a:br>
              <a:rPr lang="fr-FR" sz="2000" dirty="0" smtClean="0"/>
            </a:br>
            <a:r>
              <a:rPr lang="fr-FR" sz="2000" dirty="0" smtClean="0"/>
              <a:t>- Permettre aux ménages d’élever le nombre d’enfants qu’ils souhaitent   en respectant leur choix.</a:t>
            </a:r>
            <a:br>
              <a:rPr lang="fr-FR" sz="2000" dirty="0" smtClean="0"/>
            </a:br>
            <a:r>
              <a:rPr lang="fr-FR" sz="2000" dirty="0" smtClean="0"/>
              <a:t/>
            </a:r>
            <a:br>
              <a:rPr lang="fr-FR" sz="2000" dirty="0" smtClean="0"/>
            </a:br>
            <a:r>
              <a:rPr lang="fr-FR" sz="2000" dirty="0" smtClean="0"/>
              <a:t>- Assurer le renouvellement des générations et l’équilibre démographique. </a:t>
            </a:r>
            <a:br>
              <a:rPr lang="fr-FR" sz="2000" dirty="0" smtClean="0"/>
            </a:br>
            <a:r>
              <a:rPr lang="fr-FR" sz="2000" dirty="0" smtClean="0"/>
              <a:t>    </a:t>
            </a:r>
            <a:br>
              <a:rPr lang="fr-FR" sz="2000" dirty="0" smtClean="0"/>
            </a:br>
            <a:r>
              <a:rPr lang="fr-FR" sz="2000" b="1" dirty="0" smtClean="0"/>
              <a:t>Elle repose sur la redistribution horizontale soit des ménages sans enfants vers les ménages chargés de famille.</a:t>
            </a:r>
            <a:r>
              <a:rPr lang="fr-FR" sz="2000" dirty="0" smtClean="0"/>
              <a:t/>
            </a:r>
            <a:br>
              <a:rPr lang="fr-FR" sz="2000" dirty="0" smtClean="0"/>
            </a:br>
            <a:r>
              <a:rPr lang="fr-FR" sz="1800" dirty="0" smtClean="0"/>
              <a:t/>
            </a:r>
            <a:br>
              <a:rPr lang="fr-FR" sz="1800" dirty="0" smtClean="0"/>
            </a:br>
            <a:r>
              <a:rPr lang="fr-FR" dirty="0" smtClean="0"/>
              <a:t> </a:t>
            </a:r>
            <a:br>
              <a:rPr lang="fr-FR" dirty="0" smtClean="0"/>
            </a:br>
            <a:r>
              <a:rPr lang="fr-FR" dirty="0" smtClean="0"/>
              <a:t/>
            </a:r>
            <a:br>
              <a:rPr lang="fr-FR" dirty="0" smtClean="0"/>
            </a:br>
            <a:endParaRPr lang="fr-FR" dirty="0"/>
          </a:p>
        </p:txBody>
      </p:sp>
      <p:sp>
        <p:nvSpPr>
          <p:cNvPr id="3" name="Sous-titre 2"/>
          <p:cNvSpPr>
            <a:spLocks noGrp="1"/>
          </p:cNvSpPr>
          <p:nvPr>
            <p:ph type="subTitle" idx="1"/>
          </p:nvPr>
        </p:nvSpPr>
        <p:spPr/>
        <p:txBody>
          <a:bodyPr>
            <a:noAutofit/>
          </a:bodyPr>
          <a:lstStyle/>
          <a:p>
            <a:endParaRPr lang="fr-FR" sz="1400" dirty="0" smtClean="0"/>
          </a:p>
        </p:txBody>
      </p:sp>
      <p:sp>
        <p:nvSpPr>
          <p:cNvPr id="4" name="Espace réservé du numéro de diapositive 3"/>
          <p:cNvSpPr>
            <a:spLocks noGrp="1"/>
          </p:cNvSpPr>
          <p:nvPr>
            <p:ph type="sldNum" sz="quarter" idx="12"/>
          </p:nvPr>
        </p:nvSpPr>
        <p:spPr/>
        <p:txBody>
          <a:bodyPr/>
          <a:lstStyle/>
          <a:p>
            <a:fld id="{C3391A28-407F-45FE-8046-D5DCA13D5184}" type="slidenum">
              <a:rPr lang="fr-FR" smtClean="0"/>
              <a:pPr/>
              <a:t>1</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791550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95536" y="260648"/>
            <a:ext cx="7992888" cy="5355312"/>
          </a:xfrm>
          <a:prstGeom prst="rect">
            <a:avLst/>
          </a:prstGeom>
          <a:noFill/>
        </p:spPr>
        <p:txBody>
          <a:bodyPr wrap="square" rtlCol="0">
            <a:spAutoFit/>
          </a:bodyPr>
          <a:lstStyle/>
          <a:p>
            <a:r>
              <a:rPr lang="fr-FR" dirty="0" smtClean="0"/>
              <a:t>                                                       </a:t>
            </a:r>
            <a:r>
              <a:rPr lang="fr-FR" b="1" dirty="0" smtClean="0"/>
              <a:t>ARGUMENTAIRE</a:t>
            </a:r>
          </a:p>
          <a:p>
            <a:endParaRPr lang="fr-FR" b="1" dirty="0" smtClean="0"/>
          </a:p>
          <a:p>
            <a:r>
              <a:rPr lang="fr-FR" b="1" dirty="0" smtClean="0"/>
              <a:t>1- Le quotient familial est injuste car il ne bénéficie pas aux ménages non imposables et profite surtout aux ménages les plus riches.</a:t>
            </a:r>
          </a:p>
          <a:p>
            <a:r>
              <a:rPr lang="fr-FR" dirty="0" smtClean="0"/>
              <a:t> Réponse:</a:t>
            </a:r>
          </a:p>
          <a:p>
            <a:r>
              <a:rPr lang="fr-FR" dirty="0" smtClean="0"/>
              <a:t>Le quotient familial a une légitimité constitutionnelle . L’article 13 de la Déclaration des droits de l’Homme et du citoyen précise que l’impôt doit tenir compte des facultés contributives et donc des charges. ( </a:t>
            </a:r>
            <a:r>
              <a:rPr lang="fr-FR" dirty="0" err="1" smtClean="0"/>
              <a:t>Cf</a:t>
            </a:r>
            <a:r>
              <a:rPr lang="fr-FR" dirty="0" smtClean="0"/>
              <a:t> aussi les décisions du Conseil constitutionnel.)</a:t>
            </a:r>
          </a:p>
          <a:p>
            <a:endParaRPr lang="fr-FR" dirty="0" smtClean="0"/>
          </a:p>
          <a:p>
            <a:r>
              <a:rPr lang="fr-FR" dirty="0" smtClean="0"/>
              <a:t>Beaucoup de ménages ( près de 40 % ) sont </a:t>
            </a:r>
            <a:r>
              <a:rPr lang="fr-FR" b="1" dirty="0" smtClean="0"/>
              <a:t>non imposables du fait du quotient familial</a:t>
            </a:r>
            <a:r>
              <a:rPr lang="fr-FR" dirty="0" smtClean="0"/>
              <a:t>. Ils en profitent donc bien mais beaucoup ne le savent pas. Quant aux ménages non imposables du seul fait de la faiblesse de leurs ressources, ils bénéficient de prestations sociales dont ne bénéficient pas les ménages imposables.</a:t>
            </a:r>
          </a:p>
          <a:p>
            <a:endParaRPr lang="fr-FR" dirty="0" smtClean="0"/>
          </a:p>
          <a:p>
            <a:r>
              <a:rPr lang="fr-FR" dirty="0" smtClean="0"/>
              <a:t>Quant aux ménages « riches » ils paient aussi beaucoup d’impôt du fait du barème très progressif de l’impôt sur le revenu. </a:t>
            </a:r>
          </a:p>
          <a:p>
            <a:r>
              <a:rPr lang="fr-FR" dirty="0" smtClean="0"/>
              <a:t>Enfin au nom de quoi des ménages « riches » devraient-ils être pénalisés du fait de leurs enfants par rapport à des ménages sans enfants ayant les mêmes revenus ?</a:t>
            </a:r>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10</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55577" y="836712"/>
            <a:ext cx="8519833" cy="3416320"/>
          </a:xfrm>
          <a:prstGeom prst="rect">
            <a:avLst/>
          </a:prstGeom>
          <a:noFill/>
        </p:spPr>
        <p:txBody>
          <a:bodyPr wrap="none" rtlCol="0">
            <a:spAutoFit/>
          </a:bodyPr>
          <a:lstStyle/>
          <a:p>
            <a:r>
              <a:rPr lang="fr-FR" b="1" dirty="0" smtClean="0"/>
              <a:t>2- Rien ne permet d’affirmer que la politique familiale a une incidence sur la natalité</a:t>
            </a:r>
            <a:r>
              <a:rPr lang="fr-FR" dirty="0" smtClean="0"/>
              <a:t>.</a:t>
            </a:r>
          </a:p>
          <a:p>
            <a:r>
              <a:rPr lang="fr-FR" dirty="0" smtClean="0"/>
              <a:t>Réponse:</a:t>
            </a:r>
          </a:p>
          <a:p>
            <a:r>
              <a:rPr lang="fr-FR" dirty="0" smtClean="0"/>
              <a:t>Il n’y a bien évidemment pas d’équation mathématique ou de relation d’élasticité liant</a:t>
            </a:r>
          </a:p>
          <a:p>
            <a:r>
              <a:rPr lang="fr-FR" dirty="0" smtClean="0"/>
              <a:t> la politique familiale et la natalité mais plusieurs études montrent bien cette incidence. </a:t>
            </a:r>
          </a:p>
          <a:p>
            <a:r>
              <a:rPr lang="fr-FR" dirty="0" smtClean="0"/>
              <a:t> ( ex: Etude réalisée en 2014 par  Olivier </a:t>
            </a:r>
            <a:r>
              <a:rPr lang="fr-FR" dirty="0" err="1" smtClean="0"/>
              <a:t>Thévenon</a:t>
            </a:r>
            <a:r>
              <a:rPr lang="fr-FR" dirty="0" smtClean="0"/>
              <a:t> chercheur à l’INED )</a:t>
            </a:r>
          </a:p>
          <a:p>
            <a:endParaRPr lang="fr-FR" dirty="0" smtClean="0"/>
          </a:p>
          <a:p>
            <a:r>
              <a:rPr lang="fr-FR" dirty="0" smtClean="0"/>
              <a:t>Par ailleurs plusieurs  exemples historiques montent bien cette relation. </a:t>
            </a:r>
          </a:p>
          <a:p>
            <a:r>
              <a:rPr lang="fr-FR" dirty="0" smtClean="0"/>
              <a:t>Ainsi la Suède connaissait dans les années 80 une chute drastique de la natalité; elle a </a:t>
            </a:r>
          </a:p>
          <a:p>
            <a:r>
              <a:rPr lang="fr-FR" dirty="0" smtClean="0"/>
              <a:t>engagé à la fin de ces années une vigoureuse politique familiale et sa natalité a remonté.</a:t>
            </a:r>
          </a:p>
          <a:p>
            <a:endParaRPr lang="fr-FR" dirty="0" smtClean="0"/>
          </a:p>
          <a:p>
            <a:r>
              <a:rPr lang="fr-FR" dirty="0" smtClean="0"/>
              <a:t>De même la Sarre, lorsqu’elle a été rattachée à l’Allemagne en 1935 n’a plus bénéficié de </a:t>
            </a:r>
          </a:p>
          <a:p>
            <a:r>
              <a:rPr lang="fr-FR" dirty="0" smtClean="0"/>
              <a:t>la politique familiale française. Sa natalité s’est alors effondrée. </a:t>
            </a:r>
          </a:p>
        </p:txBody>
      </p:sp>
      <p:sp>
        <p:nvSpPr>
          <p:cNvPr id="4" name="Espace réservé du numéro de diapositive 3"/>
          <p:cNvSpPr>
            <a:spLocks noGrp="1"/>
          </p:cNvSpPr>
          <p:nvPr>
            <p:ph type="sldNum" sz="quarter" idx="12"/>
          </p:nvPr>
        </p:nvSpPr>
        <p:spPr/>
        <p:txBody>
          <a:bodyPr/>
          <a:lstStyle/>
          <a:p>
            <a:fld id="{C3391A28-407F-45FE-8046-D5DCA13D5184}" type="slidenum">
              <a:rPr lang="fr-FR" smtClean="0"/>
              <a:pPr/>
              <a:t>11</a:t>
            </a:fld>
            <a:endParaRPr lang="fr-FR"/>
          </a:p>
        </p:txBody>
      </p:sp>
      <p:sp>
        <p:nvSpPr>
          <p:cNvPr id="5" name="Espace réservé du pied de page 4"/>
          <p:cNvSpPr>
            <a:spLocks noGrp="1"/>
          </p:cNvSpPr>
          <p:nvPr>
            <p:ph type="ftr" sz="quarter" idx="11"/>
          </p:nvPr>
        </p:nvSpPr>
        <p:spPr/>
        <p:txBody>
          <a:bodyPr/>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C3391A28-407F-45FE-8046-D5DCA13D5184}" type="slidenum">
              <a:rPr lang="fr-FR" smtClean="0"/>
              <a:pPr/>
              <a:t>12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6" name="ZoneTexte 5"/>
          <p:cNvSpPr txBox="1"/>
          <p:nvPr/>
        </p:nvSpPr>
        <p:spPr>
          <a:xfrm>
            <a:off x="683568" y="764705"/>
            <a:ext cx="8434810" cy="5632311"/>
          </a:xfrm>
          <a:prstGeom prst="rect">
            <a:avLst/>
          </a:prstGeom>
          <a:noFill/>
        </p:spPr>
        <p:txBody>
          <a:bodyPr wrap="none" rtlCol="0">
            <a:spAutoFit/>
          </a:bodyPr>
          <a:lstStyle/>
          <a:p>
            <a:r>
              <a:rPr lang="fr-FR" b="1" dirty="0" smtClean="0"/>
              <a:t>3- Pourquoi privilégier les familles de 3 enfants et plus dans le quotient familial et</a:t>
            </a:r>
          </a:p>
          <a:p>
            <a:r>
              <a:rPr lang="fr-FR" b="1" dirty="0" smtClean="0"/>
              <a:t>les allocations familiales ?</a:t>
            </a:r>
          </a:p>
          <a:p>
            <a:endParaRPr lang="fr-FR" b="1" dirty="0" smtClean="0"/>
          </a:p>
          <a:p>
            <a:r>
              <a:rPr lang="fr-FR" dirty="0" smtClean="0"/>
              <a:t>Réponse :</a:t>
            </a:r>
          </a:p>
          <a:p>
            <a:endParaRPr lang="fr-FR" dirty="0" smtClean="0"/>
          </a:p>
          <a:p>
            <a:r>
              <a:rPr lang="fr-FR" dirty="0" smtClean="0"/>
              <a:t>C’est d’abord une question de justice. Le coût marginal du 3èeme enfant est très</a:t>
            </a:r>
          </a:p>
          <a:p>
            <a:r>
              <a:rPr lang="fr-FR" dirty="0" smtClean="0"/>
              <a:t>supérieur à celui des deux premiers.</a:t>
            </a:r>
          </a:p>
          <a:p>
            <a:r>
              <a:rPr lang="fr-FR" dirty="0" smtClean="0"/>
              <a:t>Une étude du Trésor réalisée en 2014 a montré que les familles de 3 enfants et plus </a:t>
            </a:r>
          </a:p>
          <a:p>
            <a:r>
              <a:rPr lang="fr-FR" dirty="0" smtClean="0"/>
              <a:t>voient leur niveau de vie diminuer de 26 % par rapport aux ménages sans enfants ayant </a:t>
            </a:r>
          </a:p>
          <a:p>
            <a:r>
              <a:rPr lang="fr-FR" dirty="0" smtClean="0"/>
              <a:t>Les mêmes revenus ( pour les familles de 2 enfants la diminution est de 11 %)</a:t>
            </a:r>
          </a:p>
          <a:p>
            <a:r>
              <a:rPr lang="fr-FR" dirty="0" smtClean="0"/>
              <a:t>Après impôts ( jeu du quotient familial ) et transferts sociaux ( allocations familiales </a:t>
            </a:r>
          </a:p>
          <a:p>
            <a:r>
              <a:rPr lang="fr-FR" dirty="0" smtClean="0"/>
              <a:t>notamment) l’écart est encore de 15 %.</a:t>
            </a:r>
          </a:p>
          <a:p>
            <a:endParaRPr lang="fr-FR" dirty="0" smtClean="0"/>
          </a:p>
          <a:p>
            <a:r>
              <a:rPr lang="fr-FR" dirty="0" smtClean="0"/>
              <a:t>C’est ensuite  l’intérêt de la nation que de favoriser la naissance du 3</a:t>
            </a:r>
            <a:r>
              <a:rPr lang="fr-FR" baseline="30000" dirty="0" smtClean="0"/>
              <a:t>ème</a:t>
            </a:r>
            <a:r>
              <a:rPr lang="fr-FR" dirty="0" smtClean="0"/>
              <a:t> enfant. En effet</a:t>
            </a:r>
          </a:p>
          <a:p>
            <a:r>
              <a:rPr lang="fr-FR" dirty="0" smtClean="0"/>
              <a:t>ce sont seulement les familles de 3 enfants et plus qui permettent l’équilibre de notre </a:t>
            </a:r>
          </a:p>
          <a:p>
            <a:r>
              <a:rPr lang="fr-FR" dirty="0" smtClean="0"/>
              <a:t>régime de retraite.</a:t>
            </a:r>
          </a:p>
          <a:p>
            <a:endParaRPr lang="fr-FR" dirty="0" smtClean="0"/>
          </a:p>
          <a:p>
            <a:r>
              <a:rPr lang="fr-FR" dirty="0" smtClean="0"/>
              <a:t>Les familles  de 3 enfants et plus représentent 20 % soit un cinquième,  des familles</a:t>
            </a:r>
          </a:p>
          <a:p>
            <a:r>
              <a:rPr lang="fr-FR" dirty="0" smtClean="0"/>
              <a:t>et  elles ont la charge du tiers des enfants.</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endParaRPr lang="fr-FR"/>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13</a:t>
            </a:fld>
            <a:endParaRPr lang="fr-FR"/>
          </a:p>
        </p:txBody>
      </p:sp>
      <p:sp>
        <p:nvSpPr>
          <p:cNvPr id="5" name="ZoneTexte 4"/>
          <p:cNvSpPr txBox="1"/>
          <p:nvPr/>
        </p:nvSpPr>
        <p:spPr>
          <a:xfrm>
            <a:off x="467544" y="404664"/>
            <a:ext cx="8881406" cy="6186309"/>
          </a:xfrm>
          <a:prstGeom prst="rect">
            <a:avLst/>
          </a:prstGeom>
          <a:noFill/>
        </p:spPr>
        <p:txBody>
          <a:bodyPr wrap="none" rtlCol="0">
            <a:spAutoFit/>
          </a:bodyPr>
          <a:lstStyle/>
          <a:p>
            <a:endParaRPr lang="fr-FR" b="1" dirty="0" smtClean="0"/>
          </a:p>
          <a:p>
            <a:r>
              <a:rPr lang="fr-FR" b="1" dirty="0" smtClean="0"/>
              <a:t>4- L’imposition commune des conjoints dissuade les femmes de travailler.</a:t>
            </a:r>
          </a:p>
          <a:p>
            <a:endParaRPr lang="fr-FR" b="1" dirty="0" smtClean="0"/>
          </a:p>
          <a:p>
            <a:r>
              <a:rPr lang="fr-FR" dirty="0" smtClean="0"/>
              <a:t>Cette idée provient notamment de certains milieux féministes et notamment</a:t>
            </a:r>
          </a:p>
          <a:p>
            <a:r>
              <a:rPr lang="fr-FR" dirty="0" smtClean="0"/>
              <a:t>d’un rapport de Mme Séverine </a:t>
            </a:r>
            <a:r>
              <a:rPr lang="fr-FR" dirty="0" err="1" smtClean="0"/>
              <a:t>Lemierre</a:t>
            </a:r>
            <a:r>
              <a:rPr lang="fr-FR" dirty="0" smtClean="0"/>
              <a:t> selon lequel les revenus de la femme seraient </a:t>
            </a:r>
          </a:p>
          <a:p>
            <a:r>
              <a:rPr lang="fr-FR" dirty="0" smtClean="0"/>
              <a:t>Imposés plus dans l’imposition commune qu’ils ne le seraient dans une imposition séparée</a:t>
            </a:r>
            <a:r>
              <a:rPr lang="fr-FR" b="1" dirty="0" smtClean="0"/>
              <a:t>.</a:t>
            </a:r>
          </a:p>
          <a:p>
            <a:endParaRPr lang="fr-FR" b="1" dirty="0" smtClean="0"/>
          </a:p>
          <a:p>
            <a:r>
              <a:rPr lang="fr-FR" dirty="0" smtClean="0"/>
              <a:t>Tout d’abord l’imposition séparée aboutit selon l’INSEE à ce que le total des impositions </a:t>
            </a:r>
          </a:p>
          <a:p>
            <a:r>
              <a:rPr lang="fr-FR" dirty="0" smtClean="0"/>
              <a:t>est plus élevé que celui résultant de l’imposition commune pour 60 % des couples. </a:t>
            </a:r>
          </a:p>
          <a:p>
            <a:r>
              <a:rPr lang="fr-FR" b="1" dirty="0" smtClean="0"/>
              <a:t>L’impositions séparée pénaliserait particulièrement les familles mono-actives modestes.</a:t>
            </a:r>
          </a:p>
          <a:p>
            <a:endParaRPr lang="fr-FR" dirty="0" smtClean="0"/>
          </a:p>
          <a:p>
            <a:r>
              <a:rPr lang="fr-FR" dirty="0" smtClean="0"/>
              <a:t>S’il est vrai que pour 21 % des couples l’imposition séparée est plus avantageuse, il n’est</a:t>
            </a:r>
          </a:p>
          <a:p>
            <a:r>
              <a:rPr lang="fr-FR" dirty="0" smtClean="0"/>
              <a:t>pas tenu compte dans cette étude de la décote et par ailleurs si ce couple a plusieurs enfants</a:t>
            </a:r>
          </a:p>
          <a:p>
            <a:r>
              <a:rPr lang="fr-FR" dirty="0" smtClean="0"/>
              <a:t>e jeu du quotient familial fait que l’imposition commune redevient plus intéressante.</a:t>
            </a:r>
          </a:p>
          <a:p>
            <a:endParaRPr lang="fr-FR" dirty="0" smtClean="0"/>
          </a:p>
          <a:p>
            <a:r>
              <a:rPr lang="fr-FR" dirty="0" smtClean="0"/>
              <a:t>Ensuite comme l’a indiqué le Haut Conseil de la Famille en 2014 « </a:t>
            </a:r>
            <a:r>
              <a:rPr lang="fr-FR" i="1" dirty="0" smtClean="0"/>
              <a:t>aucun élément objectif </a:t>
            </a:r>
          </a:p>
          <a:p>
            <a:r>
              <a:rPr lang="fr-FR" i="1" dirty="0" smtClean="0"/>
              <a:t>ne permet d’affirmer que l’imposition commune dissuade les femmes de travailler</a:t>
            </a:r>
            <a:r>
              <a:rPr lang="fr-FR" dirty="0" smtClean="0"/>
              <a:t>. »</a:t>
            </a:r>
          </a:p>
          <a:p>
            <a:endParaRPr lang="fr-FR" dirty="0" smtClean="0"/>
          </a:p>
          <a:p>
            <a:r>
              <a:rPr lang="fr-FR" dirty="0" smtClean="0"/>
              <a:t>On observera d’ailleurs que l’imposition commune existe depuis 1945 et cela n’a pas </a:t>
            </a:r>
          </a:p>
          <a:p>
            <a:r>
              <a:rPr lang="fr-FR" dirty="0" smtClean="0"/>
              <a:t>empêché la France d’être le pays européen juste après la Suède dans lequel le taux </a:t>
            </a:r>
          </a:p>
          <a:p>
            <a:r>
              <a:rPr lang="fr-FR" dirty="0" smtClean="0"/>
              <a:t>d’activité des femmes  est le plus élevé.</a:t>
            </a:r>
          </a:p>
          <a:p>
            <a:endParaRPr lang="fr-FR"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115616" y="260649"/>
            <a:ext cx="7596336" cy="5909310"/>
          </a:xfrm>
          <a:prstGeom prst="rect">
            <a:avLst/>
          </a:prstGeom>
          <a:noFill/>
        </p:spPr>
        <p:txBody>
          <a:bodyPr wrap="square" rtlCol="0">
            <a:spAutoFit/>
          </a:bodyPr>
          <a:lstStyle/>
          <a:p>
            <a:r>
              <a:rPr lang="fr-FR" dirty="0" smtClean="0"/>
              <a:t>La politique familiale a donc sa logique et ses objectifs propres et aussi ses instruments propres que sont:</a:t>
            </a:r>
          </a:p>
          <a:p>
            <a:endParaRPr lang="fr-FR" dirty="0"/>
          </a:p>
          <a:p>
            <a:pPr marL="285750" indent="-285750" algn="just">
              <a:buFontTx/>
              <a:buChar char="-"/>
            </a:pPr>
            <a:r>
              <a:rPr lang="fr-FR" dirty="0" smtClean="0"/>
              <a:t>Le quotient familial qui a pour but de tenir compte des charges de famille pour l’établissement de l’impôt sur le revenu conformément à l’article 13 de la Déclaration des droits de l’Homme et du Citoyen;</a:t>
            </a:r>
          </a:p>
          <a:p>
            <a:pPr marL="285750" indent="-285750" algn="just">
              <a:buFontTx/>
              <a:buChar char="-"/>
            </a:pPr>
            <a:endParaRPr lang="fr-FR" dirty="0" smtClean="0"/>
          </a:p>
          <a:p>
            <a:pPr marL="285750" indent="-285750" algn="just">
              <a:buFontTx/>
              <a:buChar char="-"/>
            </a:pPr>
            <a:r>
              <a:rPr lang="fr-FR" dirty="0" smtClean="0"/>
              <a:t>Les Allocations familiales ( à distinguer des prestations ) versées à toutes les familles indépendamment de leurs ressources;</a:t>
            </a:r>
          </a:p>
          <a:p>
            <a:pPr marL="285750" indent="-285750" algn="just">
              <a:buFontTx/>
              <a:buChar char="-"/>
            </a:pPr>
            <a:endParaRPr lang="fr-FR" dirty="0"/>
          </a:p>
          <a:p>
            <a:pPr marL="285750" indent="-285750" algn="just">
              <a:buFontTx/>
              <a:buChar char="-"/>
            </a:pPr>
            <a:r>
              <a:rPr lang="fr-FR" dirty="0" smtClean="0"/>
              <a:t>Des prestations spécifiques liées non aux ressources mais à la spécificité de certaines familles ( familles ayant des enfants handicapés par exemple;)</a:t>
            </a:r>
          </a:p>
          <a:p>
            <a:pPr marL="285750" indent="-285750" algn="just">
              <a:buFontTx/>
              <a:buChar char="-"/>
            </a:pPr>
            <a:endParaRPr lang="fr-FR" dirty="0"/>
          </a:p>
          <a:p>
            <a:pPr marL="285750" indent="-285750" algn="just">
              <a:buFontTx/>
              <a:buChar char="-"/>
            </a:pPr>
            <a:r>
              <a:rPr lang="fr-FR" dirty="0" smtClean="0"/>
              <a:t>Des mécanismes destinés à favoriser la conciliation de la vie familiale et professionnelle, cette orientation étant arrivée plus récemment.</a:t>
            </a:r>
          </a:p>
          <a:p>
            <a:pPr marL="285750" indent="-285750" algn="just">
              <a:buFontTx/>
              <a:buChar char="-"/>
            </a:pPr>
            <a:endParaRPr lang="fr-FR" dirty="0"/>
          </a:p>
          <a:p>
            <a:pPr marL="285750" indent="-285750" algn="just"/>
            <a:r>
              <a:rPr lang="fr-FR" dirty="0" smtClean="0"/>
              <a:t>      Il s’agit de 4 piliers fondamentaux de la politique familiale qui forme un ensemble global. Toucher à l’un de ces piliers c’est mettre en cause la cohérence et l’équilibre mêmes de la politique  familiale.</a:t>
            </a:r>
            <a:endParaRPr lang="fr-FR" dirty="0"/>
          </a:p>
          <a:p>
            <a:pPr algn="just"/>
            <a:r>
              <a:rPr lang="fr-FR" dirty="0" smtClean="0"/>
              <a:t> - </a:t>
            </a:r>
          </a:p>
          <a:p>
            <a:pPr marL="285750" indent="-285750" algn="just">
              <a:buFontTx/>
              <a:buChar char="-"/>
            </a:pPr>
            <a:endParaRPr lang="fr-FR" dirty="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2</a:t>
            </a:fld>
            <a:endParaRPr lang="fr-FR"/>
          </a:p>
        </p:txBody>
      </p:sp>
      <p:sp>
        <p:nvSpPr>
          <p:cNvPr id="4" name="Espace réservé du pied de page 3"/>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2694184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547664" y="980729"/>
            <a:ext cx="7374853" cy="4093428"/>
          </a:xfrm>
          <a:prstGeom prst="rect">
            <a:avLst/>
          </a:prstGeom>
          <a:noFill/>
        </p:spPr>
        <p:txBody>
          <a:bodyPr wrap="square" rtlCol="0">
            <a:spAutoFit/>
          </a:bodyPr>
          <a:lstStyle/>
          <a:p>
            <a:r>
              <a:rPr lang="fr-FR" sz="2000" dirty="0" smtClean="0"/>
              <a:t>La politique </a:t>
            </a:r>
            <a:r>
              <a:rPr lang="fr-FR" sz="2000" b="1" dirty="0" smtClean="0"/>
              <a:t>sociale</a:t>
            </a:r>
            <a:r>
              <a:rPr lang="fr-FR" sz="2000" dirty="0" smtClean="0"/>
              <a:t> a pour objet de venir en aide aux plus démunis</a:t>
            </a:r>
          </a:p>
          <a:p>
            <a:r>
              <a:rPr lang="fr-FR" sz="2000" dirty="0" smtClean="0"/>
              <a:t> de la société.</a:t>
            </a:r>
          </a:p>
          <a:p>
            <a:endParaRPr lang="fr-FR" sz="2000" dirty="0" smtClean="0"/>
          </a:p>
          <a:p>
            <a:r>
              <a:rPr lang="fr-FR" sz="2000" dirty="0" smtClean="0"/>
              <a:t>Elle traduit la solidarité </a:t>
            </a:r>
            <a:r>
              <a:rPr lang="fr-FR" sz="2000" b="1" dirty="0" smtClean="0"/>
              <a:t>vertical</a:t>
            </a:r>
            <a:r>
              <a:rPr lang="fr-FR" sz="2000" dirty="0" smtClean="0"/>
              <a:t>e et opère une redistribution des ménages  aisés vers les ménages à revenus modestes.</a:t>
            </a:r>
          </a:p>
          <a:p>
            <a:endParaRPr lang="fr-FR" sz="2000" dirty="0"/>
          </a:p>
          <a:p>
            <a:r>
              <a:rPr lang="fr-FR" sz="2000" dirty="0" smtClean="0"/>
              <a:t>Ses instruments propres sont :</a:t>
            </a:r>
          </a:p>
          <a:p>
            <a:pPr marL="285750" indent="-285750">
              <a:buFontTx/>
              <a:buChar char="-"/>
            </a:pPr>
            <a:r>
              <a:rPr lang="fr-FR" sz="2000" dirty="0" smtClean="0"/>
              <a:t>Le barème progressif de l’impôt sur le revenu;</a:t>
            </a:r>
          </a:p>
          <a:p>
            <a:pPr marL="285750" indent="-285750">
              <a:buFontTx/>
              <a:buChar char="-"/>
            </a:pPr>
            <a:r>
              <a:rPr lang="fr-FR" sz="2000" dirty="0" smtClean="0"/>
              <a:t>Des prestations sociales dont le versement est conditionné à des conditions de ressources. ( les 10 minima sociaux, les bourses, les tarifs des cantines scolaires etc.)</a:t>
            </a:r>
          </a:p>
          <a:p>
            <a:pPr marL="285750" indent="-285750">
              <a:buFontTx/>
              <a:buChar char="-"/>
            </a:pPr>
            <a:endParaRPr lang="fr-FR" sz="2000" dirty="0" smtClean="0"/>
          </a:p>
          <a:p>
            <a:pPr marL="285750" indent="-285750"/>
            <a:r>
              <a:rPr lang="fr-FR" sz="2000" b="1" dirty="0" smtClean="0"/>
              <a:t>Il ne faut donc pas confondre ces deux politiques</a:t>
            </a:r>
            <a:endParaRPr lang="fr-FR" sz="2000" b="1" dirty="0"/>
          </a:p>
        </p:txBody>
      </p:sp>
      <p:sp>
        <p:nvSpPr>
          <p:cNvPr id="4" name="Espace réservé du numéro de diapositive 3"/>
          <p:cNvSpPr>
            <a:spLocks noGrp="1"/>
          </p:cNvSpPr>
          <p:nvPr>
            <p:ph type="sldNum" sz="quarter" idx="12"/>
          </p:nvPr>
        </p:nvSpPr>
        <p:spPr/>
        <p:txBody>
          <a:bodyPr/>
          <a:lstStyle/>
          <a:p>
            <a:fld id="{C3391A28-407F-45FE-8046-D5DCA13D5184}" type="slidenum">
              <a:rPr lang="fr-FR" smtClean="0"/>
              <a:pPr/>
              <a:t>3</a:t>
            </a:fld>
            <a:endParaRPr lang="fr-FR"/>
          </a:p>
        </p:txBody>
      </p:sp>
      <p:sp>
        <p:nvSpPr>
          <p:cNvPr id="5" name="Espace réservé du pied de page 4"/>
          <p:cNvSpPr>
            <a:spLocks noGrp="1"/>
          </p:cNvSpPr>
          <p:nvPr>
            <p:ph type="ftr" sz="quarter" idx="11"/>
          </p:nvPr>
        </p:nvSpPr>
        <p:spPr/>
        <p:txBody>
          <a:bodyPr/>
          <a:lstStyle/>
          <a:p>
            <a:endParaRPr lang="fr-FR"/>
          </a:p>
        </p:txBody>
      </p:sp>
    </p:spTree>
    <p:extLst>
      <p:ext uri="{BB962C8B-B14F-4D97-AF65-F5344CB8AC3E}">
        <p14:creationId xmlns:p14="http://schemas.microsoft.com/office/powerpoint/2010/main" val="1390883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14168" y="764705"/>
            <a:ext cx="8729832" cy="5940088"/>
          </a:xfrm>
          <a:prstGeom prst="rect">
            <a:avLst/>
          </a:prstGeom>
          <a:noFill/>
        </p:spPr>
        <p:txBody>
          <a:bodyPr wrap="square" rtlCol="0">
            <a:spAutoFit/>
          </a:bodyPr>
          <a:lstStyle/>
          <a:p>
            <a:endParaRPr lang="fr-FR" dirty="0" smtClean="0"/>
          </a:p>
          <a:p>
            <a:r>
              <a:rPr lang="fr-FR" b="1" dirty="0" smtClean="0"/>
              <a:t>                                 HISTORIQUE DE LA POLITIQUE FAMILIALE</a:t>
            </a:r>
          </a:p>
          <a:p>
            <a:endParaRPr lang="fr-FR" b="1" dirty="0" smtClean="0"/>
          </a:p>
          <a:p>
            <a:r>
              <a:rPr lang="fr-FR" dirty="0" smtClean="0"/>
              <a:t>Les allocations familiales sont la suite d’initiatives de patrons chrétiens ( essentiellement catholiques dans le nord et protestants dans l’est) qui instituèrent dans les années 1920 un « sursalaire » au profit de ceux de leurs salariés qui avaient des charges de famille.</a:t>
            </a:r>
          </a:p>
          <a:p>
            <a:endParaRPr lang="fr-FR" dirty="0" smtClean="0"/>
          </a:p>
          <a:p>
            <a:r>
              <a:rPr lang="fr-FR" dirty="0" smtClean="0"/>
              <a:t>En 1932  la loi Landry rend obligatoire le sursalaire pour les salariés de l’industrie et du commerce . Les employeurs doivent adhérer à des caisses de compensation.</a:t>
            </a:r>
          </a:p>
          <a:p>
            <a:endParaRPr lang="fr-FR" sz="2000" dirty="0" smtClean="0"/>
          </a:p>
          <a:p>
            <a:r>
              <a:rPr lang="fr-FR" dirty="0" smtClean="0"/>
              <a:t>Novembre 1938 :   le sursalaire devient  les allocations familiales et sont indépendantes du montant du salaire. Elles sont majorées pour les familles dans lesquelles la femme n’exerce pas d’activité professionnelle.</a:t>
            </a:r>
          </a:p>
          <a:p>
            <a:endParaRPr lang="fr-FR" dirty="0" smtClean="0"/>
          </a:p>
          <a:p>
            <a:r>
              <a:rPr lang="fr-FR" dirty="0" smtClean="0"/>
              <a:t> Juillet 1939 : Promulgation du « Code de la Famille ». Par ailleurs sont instituées l’allocation de la mère au foyer, la majoration pour le 3</a:t>
            </a:r>
            <a:r>
              <a:rPr lang="fr-FR" baseline="30000" dirty="0" smtClean="0"/>
              <a:t>ème</a:t>
            </a:r>
            <a:r>
              <a:rPr lang="fr-FR" dirty="0" smtClean="0"/>
              <a:t> enfant, et la prime de naissance.</a:t>
            </a:r>
          </a:p>
          <a:p>
            <a:endParaRPr lang="fr-FR" dirty="0" smtClean="0"/>
          </a:p>
          <a:p>
            <a:r>
              <a:rPr lang="fr-FR" dirty="0" smtClean="0"/>
              <a:t>1945:  création des caisses d’allocations familiales, des UDAF et de  l’UNAF.</a:t>
            </a:r>
          </a:p>
          <a:p>
            <a:r>
              <a:rPr lang="fr-FR" dirty="0" smtClean="0"/>
              <a:t>Le quotient familial sans plafond est institué pour l’établissement de l’impôt sur le revenu.</a:t>
            </a:r>
          </a:p>
          <a:p>
            <a:endParaRPr lang="fr-FR" dirty="0" smtClean="0"/>
          </a:p>
          <a:p>
            <a:r>
              <a:rPr lang="fr-FR" dirty="0" smtClean="0"/>
              <a:t> </a:t>
            </a:r>
            <a:endParaRPr lang="fr-FR" dirty="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4</a:t>
            </a:fld>
            <a:endParaRPr lang="fr-FR" dirty="0"/>
          </a:p>
        </p:txBody>
      </p:sp>
      <p:sp>
        <p:nvSpPr>
          <p:cNvPr id="4" name="Espace réservé du pied de page 3"/>
          <p:cNvSpPr>
            <a:spLocks noGrp="1"/>
          </p:cNvSpPr>
          <p:nvPr>
            <p:ph type="ftr" sz="quarter" idx="1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64625" y="836713"/>
            <a:ext cx="8479377" cy="4247317"/>
          </a:xfrm>
          <a:prstGeom prst="rect">
            <a:avLst/>
          </a:prstGeom>
          <a:noFill/>
        </p:spPr>
        <p:txBody>
          <a:bodyPr wrap="square" rtlCol="0">
            <a:spAutoFit/>
          </a:bodyPr>
          <a:lstStyle/>
          <a:p>
            <a:endParaRPr lang="fr-FR" dirty="0" smtClean="0"/>
          </a:p>
          <a:p>
            <a:r>
              <a:rPr lang="fr-FR" dirty="0" smtClean="0"/>
              <a:t> 1972; l’allocation vieillesse des mères de famille est instituée.</a:t>
            </a:r>
          </a:p>
          <a:p>
            <a:endParaRPr lang="fr-FR" dirty="0" smtClean="0"/>
          </a:p>
          <a:p>
            <a:r>
              <a:rPr lang="fr-FR" dirty="0" smtClean="0"/>
              <a:t>1978:  la condition d’activité professionnelle est supprimée. L’universalité complète des</a:t>
            </a:r>
          </a:p>
          <a:p>
            <a:r>
              <a:rPr lang="fr-FR" dirty="0" smtClean="0"/>
              <a:t>allocations familiales  est ainsi réalisée.</a:t>
            </a:r>
          </a:p>
          <a:p>
            <a:r>
              <a:rPr lang="fr-FR" dirty="0" smtClean="0"/>
              <a:t/>
            </a:r>
            <a:br>
              <a:rPr lang="fr-FR" dirty="0" smtClean="0"/>
            </a:br>
            <a:r>
              <a:rPr lang="fr-FR" dirty="0" smtClean="0"/>
              <a:t>Par ailleurs est créé le complément familial qui se substitue à l’allocation de mère au foyer et à l’allocation de frais de garde.</a:t>
            </a:r>
          </a:p>
          <a:p>
            <a:endParaRPr lang="fr-FR" dirty="0" smtClean="0"/>
          </a:p>
          <a:p>
            <a:r>
              <a:rPr lang="fr-FR" dirty="0" smtClean="0"/>
              <a:t>1981 ;  les allocations familiales sont revalorisées de 25 % permettant un certain rattrapage de leur perte de pouvoir d’achat depuis 1945</a:t>
            </a:r>
          </a:p>
          <a:p>
            <a:endParaRPr lang="fr-FR" dirty="0" smtClean="0"/>
          </a:p>
          <a:p>
            <a:r>
              <a:rPr lang="fr-FR" dirty="0" smtClean="0"/>
              <a:t>1989 ;le gouvernement de Lionel Jospin tente de mettre sous conditions de ressources les allocations familiales. Il y renonce devant la bronca des associations familiales mais en contrepartie met le quotient familial sous plafond</a:t>
            </a:r>
            <a:endParaRPr lang="fr-FR" dirty="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5</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9554" y="836712"/>
            <a:ext cx="8830559" cy="5909310"/>
          </a:xfrm>
          <a:prstGeom prst="rect">
            <a:avLst/>
          </a:prstGeom>
          <a:noFill/>
        </p:spPr>
        <p:txBody>
          <a:bodyPr wrap="none" rtlCol="0">
            <a:spAutoFit/>
          </a:bodyPr>
          <a:lstStyle/>
          <a:p>
            <a:r>
              <a:rPr lang="fr-FR" dirty="0" smtClean="0"/>
              <a:t>                                                  </a:t>
            </a:r>
            <a:r>
              <a:rPr lang="fr-FR" b="1" dirty="0" smtClean="0"/>
              <a:t>LES MESURES RECENTES</a:t>
            </a:r>
          </a:p>
          <a:p>
            <a:endParaRPr lang="fr-FR" b="1" dirty="0" smtClean="0"/>
          </a:p>
          <a:p>
            <a:pPr>
              <a:buFontTx/>
              <a:buChar char="-"/>
            </a:pPr>
            <a:endParaRPr lang="fr-FR" dirty="0" smtClean="0"/>
          </a:p>
          <a:p>
            <a:r>
              <a:rPr lang="fr-FR" dirty="0" smtClean="0"/>
              <a:t>1-Abaissement par deux fois du plafond du quotient familial qui passe de 2336 € par </a:t>
            </a:r>
          </a:p>
          <a:p>
            <a:r>
              <a:rPr lang="fr-FR" dirty="0" smtClean="0"/>
              <a:t>demi-part à 2 000 € en 2013, puis l’année suivante à  1500 €.</a:t>
            </a:r>
          </a:p>
          <a:p>
            <a:endParaRPr lang="fr-FR" dirty="0" smtClean="0"/>
          </a:p>
          <a:p>
            <a:r>
              <a:rPr lang="fr-FR" dirty="0" smtClean="0"/>
              <a:t>2-Suppression totale de la demi-part dont bénéficiaient les veufs et veuves ayant élevé des </a:t>
            </a:r>
          </a:p>
          <a:p>
            <a:r>
              <a:rPr lang="fr-FR" dirty="0" smtClean="0"/>
              <a:t>enfants. </a:t>
            </a:r>
          </a:p>
          <a:p>
            <a:endParaRPr lang="fr-FR" dirty="0" smtClean="0"/>
          </a:p>
          <a:p>
            <a:r>
              <a:rPr lang="fr-FR" dirty="0" smtClean="0"/>
              <a:t>3-Imposition de la majoration de retraite dont bénéficient les retraités ayant élevé au </a:t>
            </a:r>
          </a:p>
          <a:p>
            <a:r>
              <a:rPr lang="fr-FR" dirty="0" smtClean="0"/>
              <a:t>moins 3 enfants.</a:t>
            </a:r>
          </a:p>
          <a:p>
            <a:r>
              <a:rPr lang="fr-FR" i="1" dirty="0" smtClean="0"/>
              <a:t>Ces deux dernières mesures ont eu pour effet de rendre imposables de nombreux retraités</a:t>
            </a:r>
          </a:p>
          <a:p>
            <a:r>
              <a:rPr lang="fr-FR" i="1" dirty="0" smtClean="0"/>
              <a:t>modestes qui étaient jusque là exonérés de l’IR</a:t>
            </a:r>
          </a:p>
          <a:p>
            <a:endParaRPr lang="fr-FR" i="1" dirty="0" smtClean="0"/>
          </a:p>
          <a:p>
            <a:r>
              <a:rPr lang="fr-FR" dirty="0" smtClean="0"/>
              <a:t>4-Mise sous conditions de ressources des allocations familiales.</a:t>
            </a:r>
          </a:p>
          <a:p>
            <a:endParaRPr lang="fr-FR" dirty="0" smtClean="0"/>
          </a:p>
          <a:p>
            <a:r>
              <a:rPr lang="fr-FR" dirty="0" smtClean="0"/>
              <a:t>Leur montant est divisé par 2 pour les familles d’un revenu mensuel &gt;  6 000 €</a:t>
            </a:r>
          </a:p>
          <a:p>
            <a:r>
              <a:rPr lang="fr-FR" dirty="0" smtClean="0"/>
              <a:t>Et  par 4 pour les familles d’un revenu mensuel &gt; 8 000 €.</a:t>
            </a:r>
          </a:p>
          <a:p>
            <a:r>
              <a:rPr lang="fr-FR" i="1" dirty="0" smtClean="0"/>
              <a:t>Plus de 520 000 familles voient ainsi leurs allocations fortement réduites et particulièrement</a:t>
            </a:r>
          </a:p>
          <a:p>
            <a:r>
              <a:rPr lang="fr-FR" i="1" dirty="0" smtClean="0"/>
              <a:t>les familles nombreuses en raison du faible montant des majorations des seuils pour enfants.</a:t>
            </a:r>
          </a:p>
          <a:p>
            <a:pPr>
              <a:buFontTx/>
              <a:buChar char="-"/>
            </a:pPr>
            <a:endParaRPr lang="fr-FR" dirty="0" smtClean="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6</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11560" y="548680"/>
            <a:ext cx="8661410" cy="4801314"/>
          </a:xfrm>
          <a:prstGeom prst="rect">
            <a:avLst/>
          </a:prstGeom>
          <a:noFill/>
        </p:spPr>
        <p:txBody>
          <a:bodyPr wrap="none" rtlCol="0">
            <a:spAutoFit/>
          </a:bodyPr>
          <a:lstStyle/>
          <a:p>
            <a:r>
              <a:rPr lang="fr-FR" dirty="0" smtClean="0"/>
              <a:t>5- Refonte du congé parental du congé d’éducation ( devenu la </a:t>
            </a:r>
            <a:r>
              <a:rPr lang="fr-FR" dirty="0" err="1" smtClean="0"/>
              <a:t>PrePare</a:t>
            </a:r>
            <a:r>
              <a:rPr lang="fr-FR" dirty="0" smtClean="0"/>
              <a:t>) </a:t>
            </a:r>
          </a:p>
          <a:p>
            <a:r>
              <a:rPr lang="fr-FR" dirty="0" smtClean="0"/>
              <a:t>SI le deuxième conjoint ne prend pas un congé parental d’au moins 1 an, la durée</a:t>
            </a:r>
          </a:p>
          <a:p>
            <a:r>
              <a:rPr lang="fr-FR" dirty="0" smtClean="0"/>
              <a:t>du congé n’est plus que de 2 ans et non plus de 3 ans.</a:t>
            </a:r>
          </a:p>
          <a:p>
            <a:r>
              <a:rPr lang="fr-FR" i="1" dirty="0" smtClean="0"/>
              <a:t>Conséquence : diminution de 10 % des familles ayant recours au congé  parental</a:t>
            </a:r>
          </a:p>
          <a:p>
            <a:r>
              <a:rPr lang="fr-FR" i="1" dirty="0" smtClean="0"/>
              <a:t>La plupart ne bénéficient plus désormais que d’un congé de 2 ans</a:t>
            </a:r>
          </a:p>
          <a:p>
            <a:endParaRPr lang="fr-FR" i="1" dirty="0" smtClean="0"/>
          </a:p>
          <a:p>
            <a:r>
              <a:rPr lang="fr-FR" i="1" dirty="0" smtClean="0"/>
              <a:t>6-</a:t>
            </a:r>
            <a:r>
              <a:rPr lang="fr-FR" dirty="0" smtClean="0"/>
              <a:t> Report de versement de la prime de naissance: celle-ci n’est désormais versée </a:t>
            </a:r>
          </a:p>
          <a:p>
            <a:r>
              <a:rPr lang="fr-FR" dirty="0" smtClean="0"/>
              <a:t>qu’après la naissance de l’enfant et non plus au 7</a:t>
            </a:r>
            <a:r>
              <a:rPr lang="fr-FR" baseline="30000" dirty="0" smtClean="0"/>
              <a:t>ème</a:t>
            </a:r>
            <a:r>
              <a:rPr lang="fr-FR" dirty="0" smtClean="0"/>
              <a:t> mois de grossesse</a:t>
            </a:r>
            <a:r>
              <a:rPr lang="fr-FR" i="1" dirty="0" smtClean="0"/>
              <a:t>. ( Or, c’est</a:t>
            </a:r>
          </a:p>
          <a:p>
            <a:r>
              <a:rPr lang="fr-FR" i="1" dirty="0" smtClean="0"/>
              <a:t>avant la naissance que les jeunes familles engagent des dépenses pour accueillir</a:t>
            </a:r>
          </a:p>
          <a:p>
            <a:r>
              <a:rPr lang="fr-FR" i="1" dirty="0" smtClean="0"/>
              <a:t>l’enfant.)</a:t>
            </a:r>
          </a:p>
          <a:p>
            <a:endParaRPr lang="fr-FR" i="1" dirty="0" smtClean="0"/>
          </a:p>
          <a:p>
            <a:r>
              <a:rPr lang="fr-FR" dirty="0" smtClean="0"/>
              <a:t>7- PLFFSS pour 2018 : Si ce projet prévoit une augmentation du complément de mode de </a:t>
            </a:r>
          </a:p>
          <a:p>
            <a:r>
              <a:rPr lang="fr-FR" dirty="0" smtClean="0"/>
              <a:t>garde pour les familles monoparentales ( sans conditions de ressources) il prévoit en</a:t>
            </a:r>
          </a:p>
          <a:p>
            <a:r>
              <a:rPr lang="fr-FR" dirty="0" smtClean="0"/>
              <a:t>revanche un abaissement des seuils de ressources pour bénéficier de l’allocation de base</a:t>
            </a:r>
          </a:p>
          <a:p>
            <a:r>
              <a:rPr lang="fr-FR" dirty="0" smtClean="0"/>
              <a:t>de la PAJE ainsi que l’abaissement de son montant.</a:t>
            </a:r>
          </a:p>
          <a:p>
            <a:r>
              <a:rPr lang="fr-FR" dirty="0" smtClean="0"/>
              <a:t>30 % des jeunes familles seront ainsi désormais exclues du bénéfice de cette allocation.</a:t>
            </a:r>
          </a:p>
          <a:p>
            <a:endParaRPr lang="fr-FR" dirty="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7</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1520" y="260649"/>
            <a:ext cx="9059660" cy="6740307"/>
          </a:xfrm>
          <a:prstGeom prst="rect">
            <a:avLst/>
          </a:prstGeom>
          <a:noFill/>
        </p:spPr>
        <p:txBody>
          <a:bodyPr wrap="none" rtlCol="0">
            <a:spAutoFit/>
          </a:bodyPr>
          <a:lstStyle/>
          <a:p>
            <a:r>
              <a:rPr lang="fr-FR" b="1" dirty="0" smtClean="0"/>
              <a:t>                                                      LES MENACES </a:t>
            </a:r>
          </a:p>
          <a:p>
            <a:endParaRPr lang="fr-FR" b="1" dirty="0" smtClean="0"/>
          </a:p>
          <a:p>
            <a:endParaRPr lang="fr-FR" b="1" dirty="0" smtClean="0"/>
          </a:p>
          <a:p>
            <a:r>
              <a:rPr lang="fr-FR" u="sng" dirty="0" smtClean="0"/>
              <a:t>1- La poursuite de la fin de l’universalité des allocations familiales.</a:t>
            </a:r>
            <a:r>
              <a:rPr lang="fr-FR" dirty="0" smtClean="0"/>
              <a:t/>
            </a:r>
            <a:br>
              <a:rPr lang="fr-FR" dirty="0" smtClean="0"/>
            </a:br>
            <a:r>
              <a:rPr lang="fr-FR" dirty="0" smtClean="0"/>
              <a:t/>
            </a:r>
            <a:br>
              <a:rPr lang="fr-FR" dirty="0" smtClean="0"/>
            </a:br>
            <a:r>
              <a:rPr lang="fr-FR" dirty="0" smtClean="0"/>
              <a:t>Le député LREM, rapporteur du PLFSS pour 2018 a déclaré qu’il convenait de s’interroger</a:t>
            </a:r>
          </a:p>
          <a:p>
            <a:r>
              <a:rPr lang="fr-FR" dirty="0" smtClean="0"/>
              <a:t>sur l’opportunité de continuer à verser « </a:t>
            </a:r>
            <a:r>
              <a:rPr lang="fr-FR" i="1" dirty="0" smtClean="0"/>
              <a:t>60 € par mois à des familles aisées qui n’en n’ont pas </a:t>
            </a:r>
          </a:p>
          <a:p>
            <a:r>
              <a:rPr lang="fr-FR" i="1" dirty="0" smtClean="0"/>
              <a:t>besoin »</a:t>
            </a:r>
            <a:r>
              <a:rPr lang="fr-FR" dirty="0" smtClean="0"/>
              <a:t> en omettant de rappeler que ce faible montant vient de ce que les allocations </a:t>
            </a:r>
          </a:p>
          <a:p>
            <a:r>
              <a:rPr lang="fr-FR" dirty="0" smtClean="0"/>
              <a:t>Familiales ont été au préalable divisées par 2 ou par 4.</a:t>
            </a:r>
          </a:p>
          <a:p>
            <a:endParaRPr lang="fr-FR" dirty="0" smtClean="0"/>
          </a:p>
          <a:p>
            <a:r>
              <a:rPr lang="fr-FR" dirty="0" smtClean="0"/>
              <a:t>2- </a:t>
            </a:r>
            <a:r>
              <a:rPr lang="fr-FR" u="sng" dirty="0" smtClean="0"/>
              <a:t>La suppression, ou la réduction de la majoration des allocations familiales ( et du plafond</a:t>
            </a:r>
          </a:p>
          <a:p>
            <a:r>
              <a:rPr lang="fr-FR" u="sng" dirty="0" smtClean="0"/>
              <a:t> du quotient familial ?) pour l’enfant de rang 3 et au-delà.</a:t>
            </a:r>
          </a:p>
          <a:p>
            <a:endParaRPr lang="fr-FR" dirty="0" smtClean="0"/>
          </a:p>
          <a:p>
            <a:r>
              <a:rPr lang="fr-FR" dirty="0" smtClean="0"/>
              <a:t>Le   motif est «</a:t>
            </a:r>
            <a:r>
              <a:rPr lang="fr-FR" i="1" dirty="0" smtClean="0"/>
              <a:t>que le 3</a:t>
            </a:r>
            <a:r>
              <a:rPr lang="fr-FR" i="1" baseline="30000" dirty="0" smtClean="0"/>
              <a:t>ème</a:t>
            </a:r>
            <a:r>
              <a:rPr lang="fr-FR" i="1" dirty="0" smtClean="0"/>
              <a:t> enfant rapporte plus qu’il ne coûte </a:t>
            </a:r>
            <a:r>
              <a:rPr lang="fr-FR" dirty="0" smtClean="0"/>
              <a:t>» (sic !)</a:t>
            </a:r>
          </a:p>
          <a:p>
            <a:endParaRPr lang="fr-FR" dirty="0" smtClean="0"/>
          </a:p>
          <a:p>
            <a:r>
              <a:rPr lang="fr-FR" dirty="0" smtClean="0"/>
              <a:t>En réalité cette affirmation – fausse-  comme en témoigne une note de la Direction du Trésor</a:t>
            </a:r>
          </a:p>
          <a:p>
            <a:r>
              <a:rPr lang="fr-FR" dirty="0" smtClean="0"/>
              <a:t> de janvier 2014, a pour but de financer le versement d’allocations familiales au 1</a:t>
            </a:r>
            <a:r>
              <a:rPr lang="fr-FR" baseline="30000" dirty="0" smtClean="0"/>
              <a:t>er</a:t>
            </a:r>
            <a:r>
              <a:rPr lang="fr-FR" dirty="0" smtClean="0"/>
              <a:t> enfant.</a:t>
            </a:r>
          </a:p>
          <a:p>
            <a:r>
              <a:rPr lang="fr-FR" dirty="0" smtClean="0"/>
              <a:t>Si l’on peut être d’accord pour un tel versement, son coût doit être supporté par </a:t>
            </a:r>
            <a:r>
              <a:rPr lang="fr-FR" b="1" dirty="0" smtClean="0"/>
              <a:t>la nation</a:t>
            </a:r>
          </a:p>
          <a:p>
            <a:r>
              <a:rPr lang="fr-FR" b="1" dirty="0" smtClean="0"/>
              <a:t>tout entière et non par les seules familles</a:t>
            </a:r>
            <a:r>
              <a:rPr lang="fr-FR" dirty="0" smtClean="0"/>
              <a:t>. Cela revient à déshabiller Pierre pour habiller Paul !</a:t>
            </a:r>
          </a:p>
          <a:p>
            <a:endParaRPr lang="fr-FR" dirty="0" smtClean="0"/>
          </a:p>
          <a:p>
            <a:r>
              <a:rPr lang="fr-FR" dirty="0" smtClean="0"/>
              <a:t>Par ailleurs elle fait fi de ce que ce sont les familles d’au moins 3 enfants qui permettent le</a:t>
            </a:r>
          </a:p>
          <a:p>
            <a:r>
              <a:rPr lang="fr-FR" dirty="0" smtClean="0"/>
              <a:t>renouvellement des générations.</a:t>
            </a:r>
          </a:p>
          <a:p>
            <a:endParaRPr lang="fr-FR" dirty="0" smtClean="0"/>
          </a:p>
          <a:p>
            <a:endParaRPr lang="fr-FR" u="sng" dirty="0" smtClean="0"/>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8</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5578" y="620688"/>
            <a:ext cx="8548751" cy="4247317"/>
          </a:xfrm>
          <a:prstGeom prst="rect">
            <a:avLst/>
          </a:prstGeom>
          <a:noFill/>
        </p:spPr>
        <p:txBody>
          <a:bodyPr wrap="none" rtlCol="0">
            <a:spAutoFit/>
          </a:bodyPr>
          <a:lstStyle/>
          <a:p>
            <a:endParaRPr lang="fr-FR" u="sng" dirty="0" smtClean="0"/>
          </a:p>
          <a:p>
            <a:r>
              <a:rPr lang="fr-FR" u="sng" dirty="0" smtClean="0"/>
              <a:t>3- Une tendance de plus en plus marquée vers l’individualisation des droits.</a:t>
            </a:r>
          </a:p>
          <a:p>
            <a:endParaRPr lang="fr-FR" u="sng" dirty="0" smtClean="0"/>
          </a:p>
          <a:p>
            <a:r>
              <a:rPr lang="fr-FR" dirty="0" smtClean="0"/>
              <a:t>En témoigne notamment la possibilité qui serait offerte en 2019 ou 2020 aux </a:t>
            </a:r>
          </a:p>
          <a:p>
            <a:r>
              <a:rPr lang="fr-FR" dirty="0" smtClean="0"/>
              <a:t>couples mariés et pacsés d’opter pour une imposition séparée des revenus des conjoints</a:t>
            </a:r>
          </a:p>
          <a:p>
            <a:r>
              <a:rPr lang="fr-FR" dirty="0" smtClean="0"/>
              <a:t>en lieu et place de l’imposition commune.</a:t>
            </a:r>
          </a:p>
          <a:p>
            <a:endParaRPr lang="fr-FR" dirty="0" smtClean="0"/>
          </a:p>
          <a:p>
            <a:r>
              <a:rPr lang="fr-FR" dirty="0" smtClean="0"/>
              <a:t>On peut en effet craindre que cette option devienne à terme la norme obligatoire,</a:t>
            </a:r>
          </a:p>
          <a:p>
            <a:r>
              <a:rPr lang="fr-FR" dirty="0" smtClean="0"/>
              <a:t> facilitée par l’instauration du prélèvement à la source, ou, si l’imposition commune est</a:t>
            </a:r>
          </a:p>
          <a:p>
            <a:r>
              <a:rPr lang="fr-FR" dirty="0" smtClean="0"/>
              <a:t>maintenue, que le quotient conjugal soit supprimé ou réduit.</a:t>
            </a:r>
          </a:p>
          <a:p>
            <a:endParaRPr lang="fr-FR" dirty="0" smtClean="0"/>
          </a:p>
          <a:p>
            <a:r>
              <a:rPr lang="fr-FR" dirty="0" smtClean="0"/>
              <a:t>Participe également de cette tendance à l’individualisation des droits l’obligation  récente</a:t>
            </a:r>
          </a:p>
          <a:p>
            <a:r>
              <a:rPr lang="fr-FR" dirty="0" smtClean="0"/>
              <a:t>faite aux femmes mariées d’avoir leur propre compte de sécurité sociale distinct de celui</a:t>
            </a:r>
          </a:p>
          <a:p>
            <a:r>
              <a:rPr lang="fr-FR" dirty="0" smtClean="0"/>
              <a:t>de leur mari ou encore la note de trois chercheurs au CAE de « </a:t>
            </a:r>
            <a:r>
              <a:rPr lang="fr-FR" i="1" dirty="0" smtClean="0"/>
              <a:t>réfléchir à la suppression</a:t>
            </a:r>
          </a:p>
          <a:p>
            <a:r>
              <a:rPr lang="fr-FR" i="1" dirty="0" smtClean="0"/>
              <a:t>de la réversion de la pension de retraite du conjoint décédé sur le conjoint survivant</a:t>
            </a:r>
            <a:r>
              <a:rPr lang="fr-FR" dirty="0" smtClean="0"/>
              <a:t>. »</a:t>
            </a:r>
          </a:p>
        </p:txBody>
      </p:sp>
      <p:sp>
        <p:nvSpPr>
          <p:cNvPr id="3" name="Espace réservé du numéro de diapositive 2"/>
          <p:cNvSpPr>
            <a:spLocks noGrp="1"/>
          </p:cNvSpPr>
          <p:nvPr>
            <p:ph type="sldNum" sz="quarter" idx="12"/>
          </p:nvPr>
        </p:nvSpPr>
        <p:spPr/>
        <p:txBody>
          <a:bodyPr/>
          <a:lstStyle/>
          <a:p>
            <a:fld id="{C3391A28-407F-45FE-8046-D5DCA13D5184}" type="slidenum">
              <a:rPr lang="fr-FR" smtClean="0"/>
              <a:pPr/>
              <a:t>9</a:t>
            </a:fld>
            <a:endParaRPr lang="fr-FR"/>
          </a:p>
        </p:txBody>
      </p:sp>
      <p:sp>
        <p:nvSpPr>
          <p:cNvPr id="4" name="Espace réservé du pied de page 3"/>
          <p:cNvSpPr>
            <a:spLocks noGrp="1"/>
          </p:cNvSpPr>
          <p:nvPr>
            <p:ph type="ftr" sz="quarter" idx="11"/>
          </p:nvPr>
        </p:nvSpPr>
        <p:spPr/>
        <p:txBody>
          <a:bodyPr/>
          <a:lstStyle/>
          <a:p>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890</TotalTime>
  <Words>1420</Words>
  <Application>Microsoft Office PowerPoint</Application>
  <PresentationFormat>Affichage à l'écran (4:3)</PresentationFormat>
  <Paragraphs>194</Paragraphs>
  <Slides>13</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13</vt:i4>
      </vt:variant>
    </vt:vector>
  </HeadingPairs>
  <TitlesOfParts>
    <vt:vector size="16" baseType="lpstr">
      <vt:lpstr>Arial</vt:lpstr>
      <vt:lpstr>Calibri</vt:lpstr>
      <vt:lpstr>Thème Office</vt:lpstr>
      <vt:lpstr>                      La  politique familiale. Ses buts  - Assurer la solidarité de la nation à l’égard des familles qui assument la charge d’enfants  au bénéfice de celle-ci.  - Permettre aux ménages d’élever le nombre d’enfants qu’ils souhaitent   en respectant leur choix.  - Assurer le renouvellement des générations et l’équilibre démographique.       Elle repose sur la redistribution horizontale soit des ménages sans enfants vers les ménages chargés de famille.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UNAF</dc:creator>
  <cp:lastModifiedBy>fafc rhone</cp:lastModifiedBy>
  <cp:revision>37</cp:revision>
  <dcterms:created xsi:type="dcterms:W3CDTF">2017-11-16T08:11:09Z</dcterms:created>
  <dcterms:modified xsi:type="dcterms:W3CDTF">2019-04-02T09:36:51Z</dcterms:modified>
</cp:coreProperties>
</file>